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19" r:id="rId37"/>
    <p:sldId id="320" r:id="rId38"/>
    <p:sldId id="344" r:id="rId39"/>
    <p:sldId id="345"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5B9BD5"/>
    <a:srgbClr val="7030A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93"/>
    <p:restoredTop sz="94267"/>
  </p:normalViewPr>
  <p:slideViewPr>
    <p:cSldViewPr snapToObjects="1" showGuides="1">
      <p:cViewPr varScale="1">
        <p:scale>
          <a:sx n="115" d="100"/>
          <a:sy n="115" d="100"/>
        </p:scale>
        <p:origin x="-64" y="984"/>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2019/7/21</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2019/7/21</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学習用イメージのパターン</a:t>
            </a:r>
            <a:endParaRPr kumimoji="1" lang="ja-JP" altLang="en-US" dirty="0">
              <a:solidFill>
                <a:schemeClr val="tx1"/>
              </a:solidFill>
            </a:endParaRP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を用いた経路探索の検討：①ブロック運搬先の決定</a:t>
            </a:r>
            <a:r>
              <a:rPr kumimoji="1" lang="en-US" altLang="ja-JP" dirty="0">
                <a:solidFill>
                  <a:schemeClr val="tx1"/>
                </a:solidFill>
              </a:rPr>
              <a:t>(</a:t>
            </a:r>
            <a:r>
              <a:rPr kumimoji="1" lang="ja-JP" altLang="en-US">
                <a:solidFill>
                  <a:schemeClr val="tx1"/>
                </a:solidFill>
              </a:rPr>
              <a:t>スタートノードにブロックがある場合</a:t>
            </a:r>
            <a:r>
              <a:rPr kumimoji="1" lang="en-US" altLang="ja-JP" dirty="0">
                <a:solidFill>
                  <a:schemeClr val="tx1"/>
                </a:solidFill>
              </a:rPr>
              <a:t>)</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00" name="正方形/長方形 99">
            <a:extLst>
              <a:ext uri="{FF2B5EF4-FFF2-40B4-BE49-F238E27FC236}">
                <a16:creationId xmlns:a16="http://schemas.microsoft.com/office/drawing/2014/main" id="{49B19890-6AF0-AC42-8DDF-7D56AE6C4CDC}"/>
              </a:ext>
            </a:extLst>
          </p:cNvPr>
          <p:cNvSpPr/>
          <p:nvPr/>
        </p:nvSpPr>
        <p:spPr>
          <a:xfrm>
            <a:off x="180574" y="642514"/>
            <a:ext cx="3035106" cy="47895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 or </a:t>
            </a:r>
            <a:r>
              <a:rPr lang="ja-JP" altLang="en-US" sz="1200">
                <a:solidFill>
                  <a:schemeClr val="tx1"/>
                </a:solidFill>
              </a:rPr>
              <a:t>スタート・ステート</a:t>
            </a:r>
            <a:endParaRPr lang="en-US" altLang="ja-JP" sz="1200" dirty="0">
              <a:solidFill>
                <a:schemeClr val="tx1"/>
              </a:solidFill>
            </a:endParaRPr>
          </a:p>
          <a:p>
            <a:r>
              <a:rPr lang="en-US" altLang="ja-JP" sz="1200" dirty="0">
                <a:solidFill>
                  <a:schemeClr val="tx1"/>
                </a:solidFill>
              </a:rPr>
              <a:t>node_13</a:t>
            </a:r>
            <a:endParaRPr lang="ja-JP" altLang="en-US" sz="1200">
              <a:solidFill>
                <a:schemeClr val="tx1"/>
              </a:solidFill>
            </a:endParaRPr>
          </a:p>
        </p:txBody>
      </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4808204" y="4038082"/>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0" name="正方形/長方形 109">
            <a:extLst>
              <a:ext uri="{FF2B5EF4-FFF2-40B4-BE49-F238E27FC236}">
                <a16:creationId xmlns:a16="http://schemas.microsoft.com/office/drawing/2014/main" id="{9883E6DD-60F9-5846-A7EE-C436F7549BEC}"/>
              </a:ext>
            </a:extLst>
          </p:cNvPr>
          <p:cNvSpPr/>
          <p:nvPr/>
        </p:nvSpPr>
        <p:spPr>
          <a:xfrm>
            <a:off x="3348759" y="629962"/>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走行体の位置：エントリーライン</a:t>
            </a:r>
          </a:p>
        </p:txBody>
      </p:sp>
      <p:sp>
        <p:nvSpPr>
          <p:cNvPr id="3" name="角丸四角形 2">
            <a:extLst>
              <a:ext uri="{FF2B5EF4-FFF2-40B4-BE49-F238E27FC236}">
                <a16:creationId xmlns:a16="http://schemas.microsoft.com/office/drawing/2014/main" id="{95DBF6B8-3ABD-224F-A2ED-77C5EB2F2029}"/>
              </a:ext>
            </a:extLst>
          </p:cNvPr>
          <p:cNvSpPr/>
          <p:nvPr/>
        </p:nvSpPr>
        <p:spPr>
          <a:xfrm>
            <a:off x="180574" y="1430778"/>
            <a:ext cx="303510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ブロック運搬先を決める</a:t>
            </a: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D0C56497-BA2E-B24E-BD79-EAEBAA243CC1}"/>
              </a:ext>
            </a:extLst>
          </p:cNvPr>
          <p:cNvSpPr/>
          <p:nvPr/>
        </p:nvSpPr>
        <p:spPr>
          <a:xfrm>
            <a:off x="3354228" y="1435455"/>
            <a:ext cx="2750056" cy="47160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赤ブロックサークル・ノードリスト</a:t>
            </a:r>
            <a:endParaRPr lang="en-US" altLang="ja-JP" sz="1200" dirty="0">
              <a:solidFill>
                <a:schemeClr val="tx1"/>
              </a:solidFill>
            </a:endParaRPr>
          </a:p>
          <a:p>
            <a:r>
              <a:rPr lang="en-US" altLang="ja-JP" sz="1200" dirty="0">
                <a:solidFill>
                  <a:schemeClr val="tx1"/>
                </a:solidFill>
              </a:rPr>
              <a:t>6, 18</a:t>
            </a:r>
            <a:endParaRPr lang="ja-JP" altLang="en-US" sz="1200">
              <a:solidFill>
                <a:schemeClr val="tx1"/>
              </a:solidFill>
            </a:endParaRPr>
          </a:p>
        </p:txBody>
      </p:sp>
      <p:sp>
        <p:nvSpPr>
          <p:cNvPr id="113" name="角丸四角形 112">
            <a:extLst>
              <a:ext uri="{FF2B5EF4-FFF2-40B4-BE49-F238E27FC236}">
                <a16:creationId xmlns:a16="http://schemas.microsoft.com/office/drawing/2014/main" id="{4E597F9B-8C39-9240-B655-69648BCEF9AE}"/>
              </a:ext>
            </a:extLst>
          </p:cNvPr>
          <p:cNvSpPr/>
          <p:nvPr/>
        </p:nvSpPr>
        <p:spPr>
          <a:xfrm>
            <a:off x="198570" y="2034965"/>
            <a:ext cx="5412417" cy="70095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スタートノードとブロック運搬先候補ノードの</a:t>
            </a:r>
            <a:endParaRPr kumimoji="1" lang="en-US" altLang="ja-JP" dirty="0">
              <a:solidFill>
                <a:schemeClr val="tx1"/>
              </a:solidFill>
            </a:endParaRPr>
          </a:p>
          <a:p>
            <a:r>
              <a:rPr kumimoji="1" lang="ja-JP" altLang="en-US">
                <a:solidFill>
                  <a:schemeClr val="tx1"/>
                </a:solidFill>
              </a:rPr>
              <a:t>距離</a:t>
            </a:r>
            <a:r>
              <a:rPr kumimoji="1" lang="en-US" altLang="ja-JP" dirty="0">
                <a:solidFill>
                  <a:schemeClr val="tx1"/>
                </a:solidFill>
              </a:rPr>
              <a:t>h</a:t>
            </a:r>
            <a:r>
              <a:rPr kumimoji="1" lang="ja-JP" altLang="en-US">
                <a:solidFill>
                  <a:schemeClr val="tx1"/>
                </a:solidFill>
              </a:rPr>
              <a:t>を計算する</a:t>
            </a:r>
            <a:endParaRPr kumimoji="1" lang="ja-JP" altLang="en-US" dirty="0" err="1">
              <a:solidFill>
                <a:schemeClr val="tx1"/>
              </a:solidFill>
            </a:endParaRPr>
          </a:p>
        </p:txBody>
      </p:sp>
      <p:cxnSp>
        <p:nvCxnSpPr>
          <p:cNvPr id="116" name="直線コネクタ 115">
            <a:extLst>
              <a:ext uri="{FF2B5EF4-FFF2-40B4-BE49-F238E27FC236}">
                <a16:creationId xmlns:a16="http://schemas.microsoft.com/office/drawing/2014/main" id="{695523FA-CB2A-0142-9DC4-9F5D11C81E27}"/>
              </a:ext>
            </a:extLst>
          </p:cNvPr>
          <p:cNvCxnSpPr/>
          <p:nvPr/>
        </p:nvCxnSpPr>
        <p:spPr>
          <a:xfrm flipH="1" flipV="1">
            <a:off x="5969986" y="4412815"/>
            <a:ext cx="2592288" cy="89739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99C70A5-E313-4240-8A19-1FAD2D1F41C7}"/>
              </a:ext>
            </a:extLst>
          </p:cNvPr>
          <p:cNvCxnSpPr>
            <a:cxnSpLocks/>
          </p:cNvCxnSpPr>
          <p:nvPr/>
        </p:nvCxnSpPr>
        <p:spPr>
          <a:xfrm flipH="1">
            <a:off x="5969986" y="1905244"/>
            <a:ext cx="4369985" cy="2433088"/>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表 119">
            <a:extLst>
              <a:ext uri="{FF2B5EF4-FFF2-40B4-BE49-F238E27FC236}">
                <a16:creationId xmlns:a16="http://schemas.microsoft.com/office/drawing/2014/main" id="{B4616245-2240-E445-BB3C-3B69DCC9402F}"/>
              </a:ext>
            </a:extLst>
          </p:cNvPr>
          <p:cNvGraphicFramePr>
            <a:graphicFrameLocks noGrp="1"/>
          </p:cNvGraphicFramePr>
          <p:nvPr>
            <p:extLst>
              <p:ext uri="{D42A27DB-BD31-4B8C-83A1-F6EECF244321}">
                <p14:modId xmlns:p14="http://schemas.microsoft.com/office/powerpoint/2010/main" val="2135228274"/>
              </p:ext>
            </p:extLst>
          </p:nvPr>
        </p:nvGraphicFramePr>
        <p:xfrm>
          <a:off x="261602" y="2873980"/>
          <a:ext cx="5323950" cy="1112520"/>
        </p:xfrm>
        <a:graphic>
          <a:graphicData uri="http://schemas.openxmlformats.org/drawingml/2006/table">
            <a:tbl>
              <a:tblPr firstRow="1" bandRow="1">
                <a:tableStyleId>{5940675A-B579-460E-94D1-54222C63F5DA}</a:tableStyleId>
              </a:tblPr>
              <a:tblGrid>
                <a:gridCol w="1774650">
                  <a:extLst>
                    <a:ext uri="{9D8B030D-6E8A-4147-A177-3AD203B41FA5}">
                      <a16:colId xmlns:a16="http://schemas.microsoft.com/office/drawing/2014/main" val="3307611108"/>
                    </a:ext>
                  </a:extLst>
                </a:gridCol>
                <a:gridCol w="1774650">
                  <a:extLst>
                    <a:ext uri="{9D8B030D-6E8A-4147-A177-3AD203B41FA5}">
                      <a16:colId xmlns:a16="http://schemas.microsoft.com/office/drawing/2014/main" val="3272754642"/>
                    </a:ext>
                  </a:extLst>
                </a:gridCol>
                <a:gridCol w="1774650">
                  <a:extLst>
                    <a:ext uri="{9D8B030D-6E8A-4147-A177-3AD203B41FA5}">
                      <a16:colId xmlns:a16="http://schemas.microsoft.com/office/drawing/2014/main" val="711210563"/>
                    </a:ext>
                  </a:extLst>
                </a:gridCol>
              </a:tblGrid>
              <a:tr h="370840">
                <a:tc>
                  <a:txBody>
                    <a:bodyPr/>
                    <a:lstStyle/>
                    <a:p>
                      <a:pPr algn="ctr"/>
                      <a:r>
                        <a:rPr kumimoji="1" lang="ja-JP" altLang="en-US"/>
                        <a:t>パス</a:t>
                      </a:r>
                    </a:p>
                  </a:txBody>
                  <a:tcPr/>
                </a:tc>
                <a:tc>
                  <a:txBody>
                    <a:bodyPr/>
                    <a:lstStyle/>
                    <a:p>
                      <a:pPr algn="ctr"/>
                      <a:r>
                        <a:rPr kumimoji="1" lang="ja-JP" altLang="en-US"/>
                        <a:t>推定距離</a:t>
                      </a:r>
                    </a:p>
                  </a:txBody>
                  <a:tcPr/>
                </a:tc>
                <a:tc>
                  <a:txBody>
                    <a:bodyPr/>
                    <a:lstStyle/>
                    <a:p>
                      <a:pPr algn="ctr"/>
                      <a:r>
                        <a:rPr kumimoji="1" lang="ja-JP" altLang="en-US"/>
                        <a:t>運搬先</a:t>
                      </a:r>
                    </a:p>
                  </a:txBody>
                  <a:tcPr/>
                </a:tc>
                <a:extLst>
                  <a:ext uri="{0D108BD9-81ED-4DB2-BD59-A6C34878D82A}">
                    <a16:rowId xmlns:a16="http://schemas.microsoft.com/office/drawing/2014/main" val="3058961526"/>
                  </a:ext>
                </a:extLst>
              </a:tr>
              <a:tr h="370840">
                <a:tc>
                  <a:txBody>
                    <a:bodyPr/>
                    <a:lstStyle/>
                    <a:p>
                      <a:pPr algn="ctr"/>
                      <a:r>
                        <a:rPr kumimoji="1" lang="en-US" altLang="ja-JP" dirty="0"/>
                        <a:t>13-&gt;6</a:t>
                      </a:r>
                      <a:endParaRPr kumimoji="1" lang="ja-JP" altLang="en-US"/>
                    </a:p>
                  </a:txBody>
                  <a:tcPr/>
                </a:tc>
                <a:tc>
                  <a:txBody>
                    <a:bodyPr/>
                    <a:lstStyle/>
                    <a:p>
                      <a:pPr algn="ctr"/>
                      <a:r>
                        <a:rPr kumimoji="1" lang="ja-JP" altLang="en-US"/>
                        <a:t>○○</a:t>
                      </a:r>
                    </a:p>
                  </a:txBody>
                  <a:tcPr/>
                </a:tc>
                <a:tc>
                  <a:txBody>
                    <a:bodyPr/>
                    <a:lstStyle/>
                    <a:p>
                      <a:pPr algn="ctr"/>
                      <a:endParaRPr kumimoji="1" lang="ja-JP" altLang="en-US"/>
                    </a:p>
                  </a:txBody>
                  <a:tcPr/>
                </a:tc>
                <a:extLst>
                  <a:ext uri="{0D108BD9-81ED-4DB2-BD59-A6C34878D82A}">
                    <a16:rowId xmlns:a16="http://schemas.microsoft.com/office/drawing/2014/main" val="422349312"/>
                  </a:ext>
                </a:extLst>
              </a:tr>
              <a:tr h="370840">
                <a:tc>
                  <a:txBody>
                    <a:bodyPr/>
                    <a:lstStyle/>
                    <a:p>
                      <a:pPr algn="ctr"/>
                      <a:r>
                        <a:rPr kumimoji="1" lang="en-US" altLang="ja-JP" dirty="0"/>
                        <a:t>13-&gt;18</a:t>
                      </a:r>
                      <a:endParaRPr kumimoji="1" lang="ja-JP" altLang="en-US"/>
                    </a:p>
                  </a:txBody>
                  <a:tcPr/>
                </a:tc>
                <a:tc>
                  <a:txBody>
                    <a:bodyPr/>
                    <a:lstStyle/>
                    <a:p>
                      <a:pPr algn="ctr"/>
                      <a:r>
                        <a:rPr kumimoji="1" lang="ja-JP" altLang="en-US"/>
                        <a:t>□□</a:t>
                      </a:r>
                    </a:p>
                  </a:txBody>
                  <a:tcPr/>
                </a:tc>
                <a:tc>
                  <a:txBody>
                    <a:bodyPr/>
                    <a:lstStyle/>
                    <a:p>
                      <a:pPr algn="ctr"/>
                      <a:r>
                        <a:rPr kumimoji="1" lang="ja-JP" altLang="en-US"/>
                        <a:t>✔</a:t>
                      </a:r>
                    </a:p>
                  </a:txBody>
                  <a:tcPr/>
                </a:tc>
                <a:extLst>
                  <a:ext uri="{0D108BD9-81ED-4DB2-BD59-A6C34878D82A}">
                    <a16:rowId xmlns:a16="http://schemas.microsoft.com/office/drawing/2014/main" val="1118611407"/>
                  </a:ext>
                </a:extLst>
              </a:tr>
            </a:tbl>
          </a:graphicData>
        </a:graphic>
      </p:graphicFrame>
      <p:sp>
        <p:nvSpPr>
          <p:cNvPr id="122" name="正方形/長方形 121">
            <a:extLst>
              <a:ext uri="{FF2B5EF4-FFF2-40B4-BE49-F238E27FC236}">
                <a16:creationId xmlns:a16="http://schemas.microsoft.com/office/drawing/2014/main" id="{6DE838B2-2DE5-2D48-84BA-04F09D02D830}"/>
              </a:ext>
            </a:extLst>
          </p:cNvPr>
          <p:cNvSpPr/>
          <p:nvPr/>
        </p:nvSpPr>
        <p:spPr>
          <a:xfrm>
            <a:off x="1343472" y="5316559"/>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:13</a:t>
            </a:r>
            <a:endParaRPr lang="ja-JP" altLang="en-US" sz="1200">
              <a:solidFill>
                <a:schemeClr val="tx1"/>
              </a:solidFill>
            </a:endParaRPr>
          </a:p>
        </p:txBody>
      </p:sp>
    </p:spTree>
    <p:extLst>
      <p:ext uri="{BB962C8B-B14F-4D97-AF65-F5344CB8AC3E}">
        <p14:creationId xmlns:p14="http://schemas.microsoft.com/office/powerpoint/2010/main" val="2400835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65959" y="506081"/>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5803840" y="528432"/>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22412990"/>
              </p:ext>
            </p:extLst>
          </p:nvPr>
        </p:nvGraphicFramePr>
        <p:xfrm>
          <a:off x="118197" y="2395272"/>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134755" y="1748834"/>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212269" y="43910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124946" y="4389866"/>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226262" y="5513119"/>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141600" y="5511939"/>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cxnSp>
        <p:nvCxnSpPr>
          <p:cNvPr id="127" name="直線コネクタ 126">
            <a:extLst>
              <a:ext uri="{FF2B5EF4-FFF2-40B4-BE49-F238E27FC236}">
                <a16:creationId xmlns:a16="http://schemas.microsoft.com/office/drawing/2014/main" id="{8F27A2D6-6787-3A4D-955F-17367D15D479}"/>
              </a:ext>
            </a:extLst>
          </p:cNvPr>
          <p:cNvCxnSpPr>
            <a:cxnSpLocks/>
          </p:cNvCxnSpPr>
          <p:nvPr/>
        </p:nvCxnSpPr>
        <p:spPr>
          <a:xfrm flipH="1">
            <a:off x="8391255" y="4151711"/>
            <a:ext cx="2529281" cy="762893"/>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F7BE7D-0712-C140-9436-56095C06474B}"/>
              </a:ext>
            </a:extLst>
          </p:cNvPr>
          <p:cNvCxnSpPr>
            <a:cxnSpLocks/>
          </p:cNvCxnSpPr>
          <p:nvPr/>
        </p:nvCxnSpPr>
        <p:spPr>
          <a:xfrm flipH="1" flipV="1">
            <a:off x="9992578" y="3345279"/>
            <a:ext cx="878941" cy="883042"/>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594F7F1-7770-A14E-BC66-C07E315F1DD2}"/>
              </a:ext>
            </a:extLst>
          </p:cNvPr>
          <p:cNvCxnSpPr>
            <a:cxnSpLocks/>
          </p:cNvCxnSpPr>
          <p:nvPr/>
        </p:nvCxnSpPr>
        <p:spPr>
          <a:xfrm flipH="1" flipV="1">
            <a:off x="9334000" y="2437454"/>
            <a:ext cx="1619461" cy="163753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38174E16-F74A-3143-AC42-FBA7103FB4C0}"/>
              </a:ext>
            </a:extLst>
          </p:cNvPr>
          <p:cNvCxnSpPr>
            <a:cxnSpLocks/>
          </p:cNvCxnSpPr>
          <p:nvPr/>
        </p:nvCxnSpPr>
        <p:spPr>
          <a:xfrm flipH="1" flipV="1">
            <a:off x="8592453" y="1483654"/>
            <a:ext cx="2514642" cy="248245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a:extLst>
              <a:ext uri="{FF2B5EF4-FFF2-40B4-BE49-F238E27FC236}">
                <a16:creationId xmlns:a16="http://schemas.microsoft.com/office/drawing/2014/main" id="{6FCD09A2-3832-C641-9278-49C4C2834600}"/>
              </a:ext>
            </a:extLst>
          </p:cNvPr>
          <p:cNvSpPr/>
          <p:nvPr/>
        </p:nvSpPr>
        <p:spPr>
          <a:xfrm>
            <a:off x="5124946" y="5009521"/>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226262" y="49717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37" name="角丸四角形 136">
            <a:extLst>
              <a:ext uri="{FF2B5EF4-FFF2-40B4-BE49-F238E27FC236}">
                <a16:creationId xmlns:a16="http://schemas.microsoft.com/office/drawing/2014/main" id="{E831B013-E044-214D-BBFA-10DD88C457FA}"/>
              </a:ext>
            </a:extLst>
          </p:cNvPr>
          <p:cNvSpPr/>
          <p:nvPr/>
        </p:nvSpPr>
        <p:spPr>
          <a:xfrm>
            <a:off x="335360" y="6151468"/>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現在ノードの近隣ノードに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97874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3671</TotalTime>
  <Words>2293</Words>
  <Application>Microsoft Macintosh PowerPoint</Application>
  <PresentationFormat>ワイド画面</PresentationFormat>
  <Paragraphs>732</Paragraphs>
  <Slides>39</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39</vt:i4>
      </vt:variant>
    </vt:vector>
  </HeadingPairs>
  <TitlesOfParts>
    <vt:vector size="44"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325</cp:revision>
  <dcterms:created xsi:type="dcterms:W3CDTF">2019-04-11T12:00:35Z</dcterms:created>
  <dcterms:modified xsi:type="dcterms:W3CDTF">2019-07-21T03:00:08Z</dcterms:modified>
</cp:coreProperties>
</file>